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hidden"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/>
          </a:p>
        </p:txBody>
      </p:sp>
      <p:pic>
        <p:nvPicPr>
          <p:cNvPr id="5" name="Picture 7" descr="ANABNR2"/>
          <p:cNvPicPr>
            <a:picLocks noChangeAspect="1" noChangeArrowheads="1"/>
          </p:cNvPicPr>
          <p:nvPr/>
        </p:nvPicPr>
        <p:blipFill>
          <a:blip r:embed="rId2" cstate="print"/>
          <a:srcRect l="-900" t="-1314" r="-2" b="-36961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9"/>
          <p:cNvSpPr>
            <a:spLocks noChangeArrowheads="1"/>
          </p:cNvSpPr>
          <p:nvPr/>
        </p:nvSpPr>
        <p:spPr bwMode="hidden"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539668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39669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8" name="Rectangle 2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2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 smtClean="0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6800" y="2101850"/>
            <a:ext cx="77724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 smtClean="0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8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49" name="Rectangle 25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538650" name="Rectangle 26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538651" name="Rectangle 27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538652" name="Rectangle 28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1030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38655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538656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pic>
        <p:nvPicPr>
          <p:cNvPr id="1033" name="Picture 33" descr="anabnr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8658" name="Rectangle 34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538659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2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36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wipe dir="r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013" indent="-2286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556792"/>
            <a:ext cx="81369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mpir Deco" pitchFamily="2" charset="0"/>
                <a:cs typeface="Aharoni" pitchFamily="2" charset="-79"/>
              </a:rPr>
              <a:t>Родительское собрание</a:t>
            </a:r>
          </a:p>
          <a:p>
            <a:pPr algn="ctr"/>
            <a:endParaRPr lang="ru-RU" sz="3600" b="1" dirty="0" smtClean="0">
              <a:solidFill>
                <a:srgbClr val="C00000"/>
              </a:solidFill>
              <a:latin typeface="Ampir Deco" pitchFamily="2" charset="0"/>
              <a:cs typeface="Aharoni" pitchFamily="2" charset="-79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mpir Deco" pitchFamily="2" charset="0"/>
                <a:cs typeface="Aharoni" pitchFamily="2" charset="-79"/>
              </a:rPr>
              <a:t>Тема: Капризы детей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mpir Deco" pitchFamily="2" charset="0"/>
                <a:cs typeface="Aharoni" pitchFamily="2" charset="-79"/>
              </a:rPr>
              <a:t>и как с ними бороться</a:t>
            </a:r>
          </a:p>
          <a:p>
            <a:pPr algn="ctr"/>
            <a:endParaRPr lang="ru-RU" sz="3600" b="1" dirty="0" smtClean="0">
              <a:solidFill>
                <a:srgbClr val="C00000"/>
              </a:solidFill>
              <a:latin typeface="Ampir Deco" pitchFamily="2" charset="0"/>
              <a:cs typeface="Aharoni" pitchFamily="2" charset="-79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mpir Deco" pitchFamily="2" charset="0"/>
              </a:rPr>
              <a:t>Форма проведения: Круглый стол</a:t>
            </a:r>
          </a:p>
          <a:p>
            <a:endParaRPr lang="ru-RU" sz="2400" dirty="0" smtClean="0">
              <a:solidFill>
                <a:srgbClr val="002060"/>
              </a:solidFill>
              <a:latin typeface="Ampir Deco" pitchFamily="2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mpir Deco" pitchFamily="2" charset="0"/>
              </a:rPr>
              <a:t>    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mpir Deco" pitchFamily="2" charset="0"/>
              </a:rPr>
              <a:t>   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mpir Deco" pitchFamily="2" charset="0"/>
              </a:rPr>
              <a:t> Сентябрь 2015 года</a:t>
            </a:r>
            <a:endParaRPr lang="ru-RU" sz="3600" b="1" dirty="0">
              <a:solidFill>
                <a:srgbClr val="002060"/>
              </a:solidFill>
              <a:latin typeface="Ampir Deco" pitchFamily="2" charset="0"/>
              <a:cs typeface="Aharoni" pitchFamily="2" charset="-79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24744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Обязательно </a:t>
            </a:r>
            <a:r>
              <a:rPr lang="ru-RU" sz="2400" dirty="0" smtClean="0">
                <a:solidFill>
                  <a:srgbClr val="002060"/>
                </a:solidFill>
              </a:rPr>
              <a:t>скажите, что поведение ребенка вас </a:t>
            </a:r>
            <a:r>
              <a:rPr lang="ru-RU" sz="2400" dirty="0" smtClean="0">
                <a:solidFill>
                  <a:srgbClr val="002060"/>
                </a:solidFill>
              </a:rPr>
              <a:t>огорчило</a:t>
            </a:r>
          </a:p>
          <a:p>
            <a:pPr algn="just">
              <a:buFont typeface="Arial" pitchFamily="34" charset="0"/>
              <a:buChar char="•"/>
            </a:pPr>
            <a:endParaRPr lang="ru-RU" sz="2400" dirty="0" smtClean="0">
              <a:solidFill>
                <a:srgbClr val="00206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Если </a:t>
            </a:r>
            <a:r>
              <a:rPr lang="ru-RU" sz="2400" dirty="0" smtClean="0">
                <a:solidFill>
                  <a:srgbClr val="002060"/>
                </a:solidFill>
              </a:rPr>
              <a:t>бунтарь решил вас ударить, нужно просто придержать его руку и дать ему почувствовать, что вы спокойны и готовы оказать ему </a:t>
            </a:r>
            <a:r>
              <a:rPr lang="ru-RU" sz="2400" dirty="0" smtClean="0">
                <a:solidFill>
                  <a:srgbClr val="002060"/>
                </a:solidFill>
              </a:rPr>
              <a:t>поддержку</a:t>
            </a:r>
          </a:p>
          <a:p>
            <a:pPr algn="just">
              <a:buFont typeface="Arial" pitchFamily="34" charset="0"/>
              <a:buChar char="•"/>
            </a:pPr>
            <a:endParaRPr lang="ru-RU" sz="2400" dirty="0" smtClean="0">
              <a:solidFill>
                <a:srgbClr val="00206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Интересоваться   потребностями ребенка</a:t>
            </a:r>
          </a:p>
          <a:p>
            <a:pPr algn="just">
              <a:buFont typeface="Arial" pitchFamily="34" charset="0"/>
              <a:buChar char="•"/>
            </a:pPr>
            <a:endParaRPr lang="ru-RU" sz="2400" dirty="0" smtClean="0">
              <a:solidFill>
                <a:srgbClr val="00206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Не </a:t>
            </a:r>
            <a:r>
              <a:rPr lang="ru-RU" sz="2400" dirty="0" smtClean="0">
                <a:solidFill>
                  <a:srgbClr val="002060"/>
                </a:solidFill>
              </a:rPr>
              <a:t>оставлять без объяснений отказ выполнить его просьбу, если </a:t>
            </a:r>
            <a:r>
              <a:rPr lang="ru-RU" sz="2400" dirty="0" smtClean="0">
                <a:solidFill>
                  <a:srgbClr val="002060"/>
                </a:solidFill>
              </a:rPr>
              <a:t>что-то произошло</a:t>
            </a:r>
          </a:p>
          <a:p>
            <a:pPr algn="just">
              <a:buFont typeface="Arial" pitchFamily="34" charset="0"/>
              <a:buChar char="•"/>
            </a:pPr>
            <a:endParaRPr lang="ru-RU" sz="2400" dirty="0" smtClean="0">
              <a:solidFill>
                <a:srgbClr val="00206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Нужно </a:t>
            </a:r>
            <a:r>
              <a:rPr lang="ru-RU" sz="2400" dirty="0" smtClean="0">
                <a:solidFill>
                  <a:srgbClr val="002060"/>
                </a:solidFill>
              </a:rPr>
              <a:t>уметь вовремя сменить тактику общения с взрослеющим </a:t>
            </a:r>
            <a:r>
              <a:rPr lang="ru-RU" sz="2400" dirty="0" smtClean="0">
                <a:solidFill>
                  <a:srgbClr val="002060"/>
                </a:solidFill>
              </a:rPr>
              <a:t>ребенком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96752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Не </a:t>
            </a:r>
            <a:r>
              <a:rPr lang="ru-RU" sz="2400" dirty="0" smtClean="0">
                <a:solidFill>
                  <a:srgbClr val="002060"/>
                </a:solidFill>
              </a:rPr>
              <a:t>следует делать за малыша то, что он может сделать сам, даже, несмотря на то, что у вас это выйдет быстрее и </a:t>
            </a:r>
            <a:r>
              <a:rPr lang="ru-RU" sz="2400" dirty="0" smtClean="0">
                <a:solidFill>
                  <a:srgbClr val="002060"/>
                </a:solidFill>
              </a:rPr>
              <a:t>лучше</a:t>
            </a:r>
          </a:p>
          <a:p>
            <a:pPr algn="just">
              <a:buFont typeface="Arial" pitchFamily="34" charset="0"/>
              <a:buChar char="•"/>
            </a:pPr>
            <a:endParaRPr lang="ru-RU" sz="2400" dirty="0" smtClean="0">
              <a:solidFill>
                <a:srgbClr val="00206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Необходимо</a:t>
            </a:r>
            <a:r>
              <a:rPr lang="ru-RU" sz="2400" dirty="0" smtClean="0">
                <a:solidFill>
                  <a:srgbClr val="002060"/>
                </a:solidFill>
              </a:rPr>
              <a:t>, чтобы </a:t>
            </a:r>
            <a:r>
              <a:rPr lang="ru-RU" sz="2400" dirty="0" smtClean="0">
                <a:solidFill>
                  <a:srgbClr val="002060"/>
                </a:solidFill>
              </a:rPr>
              <a:t>ребенок </a:t>
            </a:r>
            <a:r>
              <a:rPr lang="ru-RU" sz="2400" dirty="0" smtClean="0">
                <a:solidFill>
                  <a:srgbClr val="002060"/>
                </a:solidFill>
              </a:rPr>
              <a:t>имел возможность пробовать </a:t>
            </a:r>
            <a:r>
              <a:rPr lang="ru-RU" sz="2400" dirty="0" smtClean="0">
                <a:solidFill>
                  <a:srgbClr val="002060"/>
                </a:solidFill>
              </a:rPr>
              <a:t> и получать новые навыки</a:t>
            </a:r>
          </a:p>
          <a:p>
            <a:pPr algn="just">
              <a:buFont typeface="Arial" pitchFamily="34" charset="0"/>
              <a:buChar char="•"/>
            </a:pPr>
            <a:endParaRPr lang="ru-RU" sz="2400" dirty="0" smtClean="0">
              <a:solidFill>
                <a:srgbClr val="00206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Предоставляйте ребёнку право самостоятельно выбирать</a:t>
            </a:r>
          </a:p>
          <a:p>
            <a:pPr algn="just">
              <a:buFont typeface="Arial" pitchFamily="34" charset="0"/>
              <a:buChar char="•"/>
            </a:pPr>
            <a:endParaRPr lang="ru-RU" sz="2400" dirty="0" smtClean="0">
              <a:solidFill>
                <a:srgbClr val="00206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Не </a:t>
            </a:r>
            <a:r>
              <a:rPr lang="ru-RU" sz="2400" dirty="0" smtClean="0">
                <a:solidFill>
                  <a:srgbClr val="002060"/>
                </a:solidFill>
              </a:rPr>
              <a:t>нужно заставлять ребенка делать что-то по вашему </a:t>
            </a:r>
            <a:r>
              <a:rPr lang="ru-RU" sz="2400" dirty="0" smtClean="0">
                <a:solidFill>
                  <a:srgbClr val="002060"/>
                </a:solidFill>
              </a:rPr>
              <a:t>указанию</a:t>
            </a:r>
          </a:p>
          <a:p>
            <a:pPr algn="just">
              <a:buFont typeface="Arial" pitchFamily="34" charset="0"/>
              <a:buChar char="•"/>
            </a:pPr>
            <a:endParaRPr lang="ru-RU" sz="2400" dirty="0" smtClean="0">
              <a:solidFill>
                <a:srgbClr val="00206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В </a:t>
            </a:r>
            <a:r>
              <a:rPr lang="ru-RU" sz="2400" dirty="0" smtClean="0">
                <a:solidFill>
                  <a:srgbClr val="002060"/>
                </a:solidFill>
              </a:rPr>
              <a:t>случающихся конфликтных ситуациях научитесь создавать для крохи приятные перспективы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1052736"/>
            <a:ext cx="7272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Поделитесь положительным опытом в воспитании вашего ребенка, когда вам удавалось справиться с капризничающим ребенком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0_87036_3ad3efc6_X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708920"/>
            <a:ext cx="4242048" cy="3812541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268760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Ampir Deco" pitchFamily="2" charset="0"/>
              </a:rPr>
              <a:t>Спасибо за внимание!</a:t>
            </a:r>
            <a:endParaRPr lang="ru-RU" sz="4800" b="1" dirty="0">
              <a:solidFill>
                <a:srgbClr val="C00000"/>
              </a:solidFill>
              <a:latin typeface="Ampir Deco" pitchFamily="2" charset="0"/>
            </a:endParaRPr>
          </a:p>
        </p:txBody>
      </p:sp>
      <p:pic>
        <p:nvPicPr>
          <p:cNvPr id="5" name="Рисунок 4" descr="0_50da4_9d92445c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276872"/>
            <a:ext cx="3789040" cy="378904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99592" y="836712"/>
            <a:ext cx="7560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mpir Deco" pitchFamily="2" charset="0"/>
                <a:ea typeface="Calibri" pitchFamily="34" charset="0"/>
                <a:cs typeface="Times New Roman" pitchFamily="18" charset="0"/>
              </a:rPr>
              <a:t>Правила общения с ребенком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mpir Deco" pitchFamily="2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39552" y="1556792"/>
            <a:ext cx="842493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Можно выражать свое недовольство отдельными действиями ребенка, но не ребенком в целом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Можно осуждать действия ребенка, но не его чувства, какими бы не желательными или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непозволительными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они ни были. Раз они у него возникли, значит, для этого есть основания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требуйте от ребенка невозможного или трудно выполнимого. Вместо этого посмотрите, что вы можете изменить в окружающей обстановке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Недовольство действиями ребенка не должно быть систематическим, иначе оно перестает восприниматься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39552" y="836712"/>
            <a:ext cx="835292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Старайтесь не присваивать себе эмоциональные проблемы ребенка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Позволяйте ребенку встречаться с отрицательным и последствиями своих действий (или своего бездействия). Только тогда он будет взрослеть, и становиться «сознательным»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Если ребенку трудно и он готов принять вашу помощь, обязательно помогите ему. Но при этом возьмите на себя только то, что он не может выполнить сам, остальное предоставьте делать ему самому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Если ребенок вызывает своим поведением у вас отрицательные переживания, сообщите ему об этом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39552" y="836712"/>
            <a:ext cx="842493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Не вмешивайтесь в дело, которым занят ребенок, если он не просит о помощи. Своим невмешательством вы сообщите ему: «С тобой все в порядке! Ты сам справишься!»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Чтобы избегать излишних проблем и конфликтов, соразмеряйте собственные ожидания с возможностями ребенка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Постепенно, но неуклонно снимайте с себя ответственность за личные дела вашего ребенка, пусть он чувствует ответственным за их выполнение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 своих чувствах говорите ребенку от первого лица. Сообщайте о себе, о своем переживании, а не о нем и его поведении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059658_thum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980728"/>
            <a:ext cx="7666497" cy="5468768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555776" y="1052736"/>
            <a:ext cx="3131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mpir Deco" pitchFamily="2" charset="0"/>
                <a:ea typeface="Calibri" pitchFamily="34" charset="0"/>
                <a:cs typeface="Times New Roman" pitchFamily="18" charset="0"/>
              </a:rPr>
              <a:t>Вопросы:</a:t>
            </a:r>
            <a:endParaRPr kumimoji="0" lang="ru-RU" sz="4000" b="0" i="0" u="sng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mpir Deco" pitchFamily="2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83568" y="1772816"/>
            <a:ext cx="828092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Есть ли такое правило, с которым Вы не согласны? Почему?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Назовите три правила, которых вы придерживаетесь в общении с вашим ребенком и которые вам ближе всего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Что бы вы хотели применять в своей педагогической практике, но не можете в силу различных причин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Все ли правила общения с ребенком вам ясны или требуют особого внимания и разъяснения.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115616" y="836712"/>
            <a:ext cx="73448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mpir Deco" pitchFamily="2" charset="0"/>
                <a:ea typeface="Calibri" pitchFamily="34" charset="0"/>
                <a:cs typeface="Times New Roman" pitchFamily="18" charset="0"/>
              </a:rPr>
              <a:t>Капризы пяти лет</a:t>
            </a:r>
            <a:r>
              <a:rPr kumimoji="0" lang="ru-RU" sz="3600" b="0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mpir Deco" pitchFamily="2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600" b="0" i="0" u="sng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mpir Deco" pitchFamily="2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916832"/>
            <a:ext cx="78488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Ребенок уже </a:t>
            </a:r>
            <a:r>
              <a:rPr lang="ru-RU" sz="2800" b="1" u="sng" dirty="0" smtClean="0">
                <a:solidFill>
                  <a:srgbClr val="C00000"/>
                </a:solidFill>
              </a:rPr>
              <a:t>осознанно</a:t>
            </a:r>
            <a:r>
              <a:rPr lang="ru-RU" sz="2800" dirty="0" smtClean="0">
                <a:solidFill>
                  <a:srgbClr val="002060"/>
                </a:solidFill>
              </a:rPr>
              <a:t> манипулирует родителями, если понимает, что приемами может добиться желаемого</a:t>
            </a:r>
          </a:p>
          <a:p>
            <a:pPr algn="ctr"/>
            <a:endParaRPr lang="ru-RU" sz="2800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Дети анализируют поступки взрослых, примерив их на </a:t>
            </a:r>
            <a:r>
              <a:rPr lang="ru-RU" sz="2800" dirty="0" smtClean="0">
                <a:solidFill>
                  <a:srgbClr val="002060"/>
                </a:solidFill>
              </a:rPr>
              <a:t>себя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ctr"/>
            <a:endParaRPr lang="ru-RU" sz="2800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Желая научиться бороться с капризами детей 5 лет, необходимо полностью игнорировать любые попытки вами манипулировать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772816"/>
            <a:ext cx="72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Впоследствии малыш </a:t>
            </a:r>
            <a:r>
              <a:rPr lang="ru-RU" sz="2800" dirty="0" smtClean="0">
                <a:solidFill>
                  <a:srgbClr val="002060"/>
                </a:solidFill>
              </a:rPr>
              <a:t>поймет: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что </a:t>
            </a:r>
            <a:r>
              <a:rPr lang="ru-RU" sz="2800" dirty="0" smtClean="0">
                <a:solidFill>
                  <a:srgbClr val="002060"/>
                </a:solidFill>
              </a:rPr>
              <a:t>не все его желания </a:t>
            </a:r>
            <a:r>
              <a:rPr lang="ru-RU" sz="2800" dirty="0" smtClean="0">
                <a:solidFill>
                  <a:srgbClr val="002060"/>
                </a:solidFill>
              </a:rPr>
              <a:t>осуществимы</a:t>
            </a:r>
          </a:p>
          <a:p>
            <a:pPr algn="ctr"/>
            <a:endParaRPr lang="ru-RU" sz="2800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Главное в борьбе с детскими капризами – </a:t>
            </a:r>
            <a:r>
              <a:rPr lang="ru-RU" sz="2800" dirty="0" smtClean="0">
                <a:solidFill>
                  <a:srgbClr val="C00000"/>
                </a:solidFill>
              </a:rPr>
              <a:t>отсутствие отрицательных </a:t>
            </a:r>
            <a:r>
              <a:rPr lang="ru-RU" sz="2800" dirty="0" smtClean="0">
                <a:solidFill>
                  <a:srgbClr val="C00000"/>
                </a:solidFill>
              </a:rPr>
              <a:t>эмоций</a:t>
            </a:r>
          </a:p>
          <a:p>
            <a:pPr algn="ctr"/>
            <a:endParaRPr lang="ru-RU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827584" y="836712"/>
            <a:ext cx="76328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mpir Deco" pitchFamily="2" charset="0"/>
                <a:ea typeface="Calibri" pitchFamily="34" charset="0"/>
                <a:cs typeface="Times New Roman" pitchFamily="18" charset="0"/>
              </a:rPr>
              <a:t>Как справиться с детскими капризами?</a:t>
            </a:r>
            <a:endParaRPr kumimoji="0" lang="ru-RU" sz="36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mpir Deco" pitchFamily="2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916832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Четко </a:t>
            </a:r>
            <a:r>
              <a:rPr lang="ru-RU" sz="2400" dirty="0" smtClean="0">
                <a:solidFill>
                  <a:srgbClr val="002060"/>
                </a:solidFill>
              </a:rPr>
              <a:t>противостоять безрассудным желаниям </a:t>
            </a:r>
            <a:r>
              <a:rPr lang="ru-RU" sz="2400" dirty="0" smtClean="0">
                <a:solidFill>
                  <a:srgbClr val="002060"/>
                </a:solidFill>
              </a:rPr>
              <a:t>малыша</a:t>
            </a:r>
          </a:p>
          <a:p>
            <a:pPr algn="just">
              <a:buFont typeface="Arial" pitchFamily="34" charset="0"/>
              <a:buChar char="•"/>
            </a:pPr>
            <a:endParaRPr lang="ru-RU" sz="2400" dirty="0" smtClean="0">
              <a:solidFill>
                <a:srgbClr val="00206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Не </a:t>
            </a:r>
            <a:r>
              <a:rPr lang="ru-RU" sz="2400" dirty="0" smtClean="0">
                <a:solidFill>
                  <a:srgbClr val="002060"/>
                </a:solidFill>
              </a:rPr>
              <a:t>нужно кричать на </a:t>
            </a:r>
            <a:r>
              <a:rPr lang="ru-RU" sz="2400" dirty="0" smtClean="0">
                <a:solidFill>
                  <a:srgbClr val="002060"/>
                </a:solidFill>
              </a:rPr>
              <a:t>него</a:t>
            </a:r>
          </a:p>
          <a:p>
            <a:pPr algn="just">
              <a:buFont typeface="Arial" pitchFamily="34" charset="0"/>
              <a:buChar char="•"/>
            </a:pPr>
            <a:endParaRPr lang="ru-RU" sz="2400" dirty="0" smtClean="0">
              <a:solidFill>
                <a:srgbClr val="00206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Нужно  </a:t>
            </a:r>
            <a:r>
              <a:rPr lang="ru-RU" sz="2400" dirty="0" smtClean="0">
                <a:solidFill>
                  <a:srgbClr val="002060"/>
                </a:solidFill>
              </a:rPr>
              <a:t>приобнять </a:t>
            </a:r>
            <a:r>
              <a:rPr lang="ru-RU" sz="2400" dirty="0" smtClean="0">
                <a:solidFill>
                  <a:srgbClr val="002060"/>
                </a:solidFill>
              </a:rPr>
              <a:t>малыша и </a:t>
            </a:r>
            <a:r>
              <a:rPr lang="ru-RU" sz="2400" dirty="0" smtClean="0">
                <a:solidFill>
                  <a:srgbClr val="002060"/>
                </a:solidFill>
              </a:rPr>
              <a:t>постараться перевести его 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внимание </a:t>
            </a:r>
            <a:r>
              <a:rPr lang="ru-RU" sz="2400" dirty="0" smtClean="0">
                <a:solidFill>
                  <a:srgbClr val="002060"/>
                </a:solidFill>
              </a:rPr>
              <a:t>на что-нибудь </a:t>
            </a:r>
            <a:r>
              <a:rPr lang="ru-RU" sz="2400" dirty="0" smtClean="0">
                <a:solidFill>
                  <a:srgbClr val="002060"/>
                </a:solidFill>
              </a:rPr>
              <a:t>другое</a:t>
            </a:r>
          </a:p>
          <a:p>
            <a:pPr algn="just"/>
            <a:endParaRPr lang="ru-RU" sz="2400" dirty="0" smtClean="0">
              <a:solidFill>
                <a:srgbClr val="00206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Нельзя </a:t>
            </a:r>
            <a:r>
              <a:rPr lang="ru-RU" sz="2400" dirty="0" smtClean="0">
                <a:solidFill>
                  <a:srgbClr val="002060"/>
                </a:solidFill>
              </a:rPr>
              <a:t>идти на попятную и давать капризному ребенку то, что он </a:t>
            </a:r>
            <a:r>
              <a:rPr lang="ru-RU" sz="2400" dirty="0" smtClean="0">
                <a:solidFill>
                  <a:srgbClr val="002060"/>
                </a:solidFill>
              </a:rPr>
              <a:t>требует</a:t>
            </a:r>
          </a:p>
          <a:p>
            <a:pPr algn="just">
              <a:buFont typeface="Arial" pitchFamily="34" charset="0"/>
              <a:buChar char="•"/>
            </a:pPr>
            <a:endParaRPr lang="ru-RU" sz="2400" dirty="0" smtClean="0">
              <a:solidFill>
                <a:srgbClr val="00206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Не </a:t>
            </a:r>
            <a:r>
              <a:rPr lang="ru-RU" sz="2400" dirty="0" smtClean="0">
                <a:solidFill>
                  <a:srgbClr val="002060"/>
                </a:solidFill>
              </a:rPr>
              <a:t>комментируйте то, что происходит, просто не обращайте на манипулятора никакого </a:t>
            </a:r>
            <a:r>
              <a:rPr lang="ru-RU" sz="2400" dirty="0" smtClean="0">
                <a:solidFill>
                  <a:srgbClr val="002060"/>
                </a:solidFill>
              </a:rPr>
              <a:t>внимания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9">
  <a:themeElements>
    <a:clrScheme name="Природа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Природа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Природа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ирода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ирода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ирода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ирода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Тема39</Template>
  <TotalTime>98</TotalTime>
  <Words>609</Words>
  <Application>Microsoft Office PowerPoint</Application>
  <PresentationFormat>Экран (4:3)</PresentationFormat>
  <Paragraphs>81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Тема39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Свирина</dc:creator>
  <cp:lastModifiedBy>Свирина</cp:lastModifiedBy>
  <cp:revision>11</cp:revision>
  <dcterms:created xsi:type="dcterms:W3CDTF">2015-09-14T07:05:02Z</dcterms:created>
  <dcterms:modified xsi:type="dcterms:W3CDTF">2015-09-14T08:54:00Z</dcterms:modified>
</cp:coreProperties>
</file>